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2813" y="663676"/>
            <a:ext cx="5530646" cy="5737123"/>
          </a:xfr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fa-IR" sz="4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درس پژوهی</a:t>
            </a:r>
            <a:br>
              <a:rPr lang="fa-IR" sz="48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الگوی توانمند سازی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957" y="663677"/>
            <a:ext cx="5206174" cy="57371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81740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232" y="447368"/>
            <a:ext cx="9875520" cy="879987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مسائل چگونه شناسایی می شوند؟</a:t>
            </a:r>
            <a:endParaRPr lang="fa-IR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1327355"/>
            <a:ext cx="11429999" cy="5102941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>
              <a:lnSpc>
                <a:spcPct val="200000"/>
              </a:lnSpc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مسائل با تکیه بر فاصله های میان اهداف آرمانی ( زمینه پژوهشی ) و اهداف درسی         ( موقعیت کنونی آموزش و چگونگی یادگیری دانش آموزان ) شناسایی می شوند.</a:t>
            </a:r>
          </a:p>
          <a:p>
            <a:pPr algn="justLow">
              <a:lnSpc>
                <a:spcPct val="200000"/>
              </a:lnSpc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مهمترین پیش نیاز برای تشخیص درست مسائل : داشتن اطلاعات کافی از موقعیت کنونی یادگیری در میان دانش آموزان 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2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544" y="535858"/>
            <a:ext cx="11149781" cy="570271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200" dirty="0" smtClean="0">
                <a:solidFill>
                  <a:schemeClr val="tx1"/>
                </a:solidFill>
                <a:cs typeface="B Titr" panose="00000700000000000000" pitchFamily="2" charset="-78"/>
              </a:rPr>
              <a:t>مساله در درس پژوهی از دو منبع اصلی استخراج می شود</a:t>
            </a:r>
            <a:endParaRPr lang="fa-IR" sz="4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44" y="1342103"/>
            <a:ext cx="11149781" cy="5073445"/>
          </a:xfr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الف- دشواری های تدریس که معلمان با آن مواجه هستند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ب- دشواری های یادگیری که دانش آموزان با آن رو در رویند</a:t>
            </a:r>
          </a:p>
          <a:p>
            <a:pPr marL="45720" indent="0" algn="ctr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بنابراین : </a:t>
            </a:r>
          </a:p>
          <a:p>
            <a:pPr>
              <a:lnSpc>
                <a:spcPct val="200000"/>
              </a:lnSpc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درس پژوهی ناظر بر حل مسائل تدریس معلمان و یادگیری دانش آموزان است</a:t>
            </a:r>
            <a:endParaRPr lang="fa-IR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95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25" y="417871"/>
            <a:ext cx="11253019" cy="776748"/>
          </a:xfrm>
        </p:spPr>
        <p:txBody>
          <a:bodyPr>
            <a:normAutofit/>
          </a:bodyPr>
          <a:lstStyle/>
          <a:p>
            <a:pPr algn="ctr"/>
            <a:r>
              <a:rPr lang="fa-IR" sz="4200" dirty="0" smtClean="0">
                <a:solidFill>
                  <a:schemeClr val="tx1"/>
                </a:solidFill>
                <a:cs typeface="B Titr" panose="00000700000000000000" pitchFamily="2" charset="-78"/>
              </a:rPr>
              <a:t>دو سطح اساسی برای کاوش و شناسایی مسائل درس پژوهی</a:t>
            </a:r>
            <a:endParaRPr lang="fa-IR" sz="4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87" y="1356852"/>
            <a:ext cx="11130757" cy="5029200"/>
          </a:xfr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1- شناسایی مسائل در سطح کلان: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علل ضعف دانش آموزان ایرانی در مطالعات جهانی تیمز و پرلز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 آموزان در کدام موضوعات دروس علوم و ریاضی ضعف بیشتری داشته اند؟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سطح نمرات متقاضیان دانشگاه ها و مراکز آموزش عالی در کنکور در دروس مختلف چگونه است؟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کدام دروس یادگیری دانش آموزان با مشکل مواجه است؟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68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4" y="501445"/>
            <a:ext cx="11459496" cy="5914103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fa-IR" sz="2000" dirty="0" smtClean="0">
                <a:solidFill>
                  <a:schemeClr val="tx1"/>
                </a:solidFill>
                <a:cs typeface="B Titr" panose="00000700000000000000" pitchFamily="2" charset="-78"/>
              </a:rPr>
              <a:t>2- شناسایی مسائل در سطح خرد: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اعضای گروه با نگاه انتقادی موقعیت تدریس و یادگیری را بررسی می کنند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نقاط ضعف و دشواری ها مشخص می شوند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اطلاعات موجود از عملکرد تحصیلی، نتایج آزمون ها، تجارب معلمان، مشکلات یادگیری ، اهداف و رسالت مدرسه مبنای تشخیص مسائل است: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چرا برخی از دانش آموزان در کلاس کمتر از دیگران یاد می گیرند؟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چرا یادگیری مباحثی از دروس برای برخی از دانش آموزان دشوار و برای برخی دیگر آسان است؟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چرا برخی مدارس و معلمان در مقایسه با برخی دیگر عملکرد بهتری دارند؟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چرا درک دانش آموزان از برخی مسائل کلیشه ای و سطحی است؟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چرا برخی از کوشش های معلمان در تدریس ناکام است؟ </a:t>
            </a:r>
          </a:p>
          <a:p>
            <a:pPr marL="4572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تدریس کدام موضوعات و مباحث برای معلمان و یادگیری آن ها برای دانش آموزان دشوار است؟</a:t>
            </a:r>
          </a:p>
          <a:p>
            <a:pPr marL="45720" indent="0">
              <a:buNone/>
            </a:pPr>
            <a:endParaRPr lang="fa-IR" sz="2000" dirty="0" smtClean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38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03006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عوامل افزایش توانایی تشخیص مساله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32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آشنایی با نظریه های علمی</a:t>
            </a:r>
          </a:p>
          <a:p>
            <a:pPr>
              <a:lnSpc>
                <a:spcPct val="200000"/>
              </a:lnSpc>
            </a:pPr>
            <a:r>
              <a:rPr lang="fa-IR" sz="32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بازخوانی مبانی نظری و اسناد بالادستی</a:t>
            </a:r>
            <a:endParaRPr lang="fa-IR" sz="3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001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194" y="506362"/>
            <a:ext cx="6610376" cy="570270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ملاک های تحلیل و اولویت بندی مسائل و موضوعات گروه</a:t>
            </a:r>
            <a:endParaRPr lang="fa-IR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1076632"/>
            <a:ext cx="11606980" cy="5486400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مسائل و موضوعاتی از اهمیت برخوردار می شوند که دغدغه ی مشترک برای همه یا اکثریت معلمان عضو گروه محسوب شوند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سوالات اساسی در انتخاب مسائل و موضوعات: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چرا این مساله یا موضوع دغدغه ی مشترک اعضای گروه است؟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چه درصدی از دانش آموزان با این مساله یا موضوع مواجهند؟ 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این مساله چه تاثیری در روند کلی آموزش یا پرورش دانش آموزان دارد؟( اهمیت آن )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آیا این مساله نقش کلیدی در یادگیری موضوع درسی دارد؟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حل این مساله یا موضوع چقدر در چارچوب روش درس پژوهی قرار می گیرد؟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مدرسه چه فرصت هایی برای مطالعه و حل این مساله و موضوع دارد؟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خصوص این مساله چه چیزهایی می دانیم و چه چیزهایی نمی دانیم؟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0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46" y="521109"/>
            <a:ext cx="5414133" cy="7472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هدف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74839"/>
            <a:ext cx="9872871" cy="4621161"/>
          </a:xfr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                        بهبود وضع موجود یاددهی- یادگیری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از طریق: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                     شناسایی و مقابله با کاستی های آموزشی</a:t>
            </a:r>
          </a:p>
          <a:p>
            <a:pPr marL="45720" indent="0">
              <a:lnSpc>
                <a:spcPct val="150000"/>
              </a:lnSpc>
              <a:buNone/>
            </a:pP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        هدف های آرمانی          هدف های جزیی     تحلیل زمینه پژوهشی</a:t>
            </a:r>
          </a:p>
          <a:p>
            <a:pPr marL="45720" indent="0">
              <a:lnSpc>
                <a:spcPct val="150000"/>
              </a:lnSpc>
              <a:buNone/>
            </a:pP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43252" y="4203286"/>
            <a:ext cx="1815527" cy="85540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825614" y="4277032"/>
            <a:ext cx="14747" cy="78166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85652" y="4173790"/>
            <a:ext cx="1710812" cy="85540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18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890" y="609600"/>
            <a:ext cx="10382865" cy="5486400"/>
          </a:xfr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fa-IR" sz="4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مساله شناسی </a:t>
            </a:r>
          </a:p>
          <a:p>
            <a:pPr marL="45720" indent="0" algn="ctr">
              <a:buNone/>
            </a:pPr>
            <a:r>
              <a:rPr lang="fa-IR" sz="4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یکی از مهمترین وظایف گروه درس پژوهی است</a:t>
            </a:r>
            <a:endParaRPr lang="fa-IR" sz="4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9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447368"/>
            <a:ext cx="10192610" cy="585019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حل مساله: برجسته ترین مبنای علمی درس پژوهی</a:t>
            </a:r>
            <a:endParaRPr lang="fa-IR" sz="3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5" y="1238865"/>
            <a:ext cx="11312013" cy="5191432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حل مساله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یکی از کارکردهای اساسی بشر برای بقا و تداوم زندگی</a:t>
            </a:r>
          </a:p>
          <a:p>
            <a:pPr>
              <a:lnSpc>
                <a:spcPct val="1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مساله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 موتور محرکه انواع پژوهش</a:t>
            </a:r>
          </a:p>
          <a:p>
            <a:pPr>
              <a:lnSpc>
                <a:spcPct val="1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مساله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 موقعیتی که شخص در مواجهه با آن, با استفاده از اطلاعات و مهارت هایی که در آن لحظه در اختیار دارد قادر به پاسخگویی سریع و مناسب به ان نیست</a:t>
            </a:r>
          </a:p>
          <a:p>
            <a:pPr>
              <a:lnSpc>
                <a:spcPct val="1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مساله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 تفاوت میان موقعیت موجود و موقعیت دیگری است که می خواهیم ایجاد کنیم( وضع مطلوب )</a:t>
            </a:r>
          </a:p>
          <a:p>
            <a:pPr>
              <a:lnSpc>
                <a:spcPct val="100000"/>
              </a:lnSpc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مساله افراد هدفی دارند اما نمی دانند چگونه به آن برسند</a:t>
            </a:r>
          </a:p>
          <a:p>
            <a:pPr marL="45720" indent="0" algn="ctr">
              <a:lnSpc>
                <a:spcPct val="100000"/>
              </a:lnSpc>
              <a:buNone/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پس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هدف درس پژوهی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 پیدا کردن جواب سوالات و راه حل ها و مواجهه با مسائل براساس روش های علمی</a:t>
            </a:r>
          </a:p>
          <a:p>
            <a:pPr>
              <a:lnSpc>
                <a:spcPct val="10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>
              <a:lnSpc>
                <a:spcPct val="100000"/>
              </a:lnSpc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42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955" y="506361"/>
            <a:ext cx="9875520" cy="135636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1- حوزه های تحلیل زمینه پژوهشی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81316"/>
            <a:ext cx="9872871" cy="4660490"/>
          </a:xfr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تدریس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اهداف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محتوا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دانش آموزان</a:t>
            </a:r>
            <a:endParaRPr lang="fa-IR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813" y="417871"/>
            <a:ext cx="3511591" cy="585019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تدریس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039" y="1002891"/>
            <a:ext cx="10567219" cy="5324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چه اقداماتی در تدریس موجب آموزش و یادگیری اثربخش تر می شود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آیا آنچه تدریس می کنیم توسط دانش آموزان یاد گرفته می شود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بدفهمی های یادگیری در رشته های خاص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نحوه گروه بندی دانش آموزان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فنون پرسشگری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روش های توسعه تفکر و حل مساله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نحوه سازماندهی و ارائه مطالب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نحوه استفاده از فناوری آموزشی </a:t>
            </a:r>
          </a:p>
          <a:p>
            <a:pPr>
              <a:buClr>
                <a:schemeClr val="tx1"/>
              </a:buClr>
            </a:pP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ارزشیابی</a:t>
            </a:r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74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9" y="462117"/>
            <a:ext cx="11238271" cy="135636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محتوا</a:t>
            </a:r>
            <a:b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موضوعات و مباحث کلیدی در محتوا و چگونگی ارتباطات ان ها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کاستی های موجود در محتوا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جبران محتوا چگونه امکان پذیر است؟</a:t>
            </a:r>
            <a:endParaRPr lang="fa-IR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31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164" y="373626"/>
            <a:ext cx="3703320" cy="85049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دانش آموزان</a:t>
            </a:r>
            <a:endParaRPr lang="fa-IR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74" y="1327355"/>
            <a:ext cx="10884310" cy="510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 آموزان چگونه به تسلط در یادگیری می رسند؟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نحوه تفکر و یادگیری آنان در فرآیند تدریس چگونه است؟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چگونه برای یادگیری برانگیخته می شوند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دلایل یادگیری یا عدم یادگیری ان ها چیست؟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چگونه موانع یادگیری آنان را شناسایی و حذف نمود؟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چگونه نیاز به پیشرفت را در آنان افزایش داد؟</a:t>
            </a:r>
            <a:endParaRPr lang="fa-IR" sz="3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113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2926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2- انتخاب ماده و موضوع درسی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48581"/>
            <a:ext cx="10390239" cy="47342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گروه ماده و موضوع درسی را انتخاب می کنند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عوامل دیگری ماده و موضوع درسی را انتخاب می کنند: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نتایج مطالعات معتبر( تیمز و پرلز )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معلمان براساس نیازهای حرفه ای خود </a:t>
            </a:r>
          </a:p>
          <a:p>
            <a:pPr marL="45720" indent="0">
              <a:lnSpc>
                <a:spcPct val="150000"/>
              </a:lnSpc>
              <a:buNone/>
            </a:pPr>
            <a:endParaRPr lang="fa-IR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85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567</TotalTime>
  <Words>796</Words>
  <Application>Microsoft Office PowerPoint</Application>
  <PresentationFormat>Custom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Basis</vt:lpstr>
      <vt:lpstr>درس پژوهی الگوی توانمند سازی</vt:lpstr>
      <vt:lpstr>هدف</vt:lpstr>
      <vt:lpstr>Slide 3</vt:lpstr>
      <vt:lpstr>حل مساله: برجسته ترین مبنای علمی درس پژوهی</vt:lpstr>
      <vt:lpstr>1- حوزه های تحلیل زمینه پژوهشی</vt:lpstr>
      <vt:lpstr>تدریس</vt:lpstr>
      <vt:lpstr>محتوا موضوعات و مباحث کلیدی در محتوا و چگونگی ارتباطات ان ها</vt:lpstr>
      <vt:lpstr>دانش آموزان</vt:lpstr>
      <vt:lpstr>2- انتخاب ماده و موضوع درسی</vt:lpstr>
      <vt:lpstr>مسائل چگونه شناسایی می شوند؟</vt:lpstr>
      <vt:lpstr>مساله در درس پژوهی از دو منبع اصلی استخراج می شود</vt:lpstr>
      <vt:lpstr>دو سطح اساسی برای کاوش و شناسایی مسائل درس پژوهی</vt:lpstr>
      <vt:lpstr>Slide 13</vt:lpstr>
      <vt:lpstr>عوامل افزایش توانایی تشخیص مساله</vt:lpstr>
      <vt:lpstr>ملاک های تحلیل و اولویت بندی مسائل و موضوعات گروه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پژوهی الگوی توانمند سازی</dc:title>
  <dc:creator>User1</dc:creator>
  <cp:lastModifiedBy>gam-modir</cp:lastModifiedBy>
  <cp:revision>33</cp:revision>
  <dcterms:created xsi:type="dcterms:W3CDTF">2017-11-17T07:33:11Z</dcterms:created>
  <dcterms:modified xsi:type="dcterms:W3CDTF">2017-12-13T06:25:25Z</dcterms:modified>
</cp:coreProperties>
</file>